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6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  <p15:guide id="7" orient="horz" pos="1139" userDrawn="1">
          <p15:clr>
            <a:srgbClr val="A4A3A4"/>
          </p15:clr>
        </p15:guide>
        <p15:guide id="8" pos="3137" userDrawn="1">
          <p15:clr>
            <a:srgbClr val="A4A3A4"/>
          </p15:clr>
        </p15:guide>
        <p15:guide id="9" pos="1731" userDrawn="1">
          <p15:clr>
            <a:srgbClr val="A4A3A4"/>
          </p15:clr>
        </p15:guide>
        <p15:guide id="10" pos="4543" userDrawn="1">
          <p15:clr>
            <a:srgbClr val="A4A3A4"/>
          </p15:clr>
        </p15:guide>
        <p15:guide id="11" pos="59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42C"/>
    <a:srgbClr val="075287"/>
    <a:srgbClr val="3C9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>
        <p:guide orient="horz" pos="2160"/>
        <p:guide pos="3840"/>
        <p:guide pos="325"/>
        <p:guide pos="7355"/>
        <p:guide orient="horz" pos="3974"/>
        <p:guide orient="horz" pos="346"/>
        <p:guide orient="horz" pos="1139"/>
        <p:guide pos="3137"/>
        <p:guide pos="1731"/>
        <p:guide pos="4543"/>
        <p:guide pos="5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803E1-72B5-4157-B599-2CB7B0A12826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AFF4-0511-4A64-B3A0-E59ECBB27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31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AFF4-0511-4A64-B3A0-E59ECBB27F1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7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21704-5131-2F4E-0969-B70E8A1FE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BFF23E-4CDC-B1B3-C159-BAA41E86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E363C2-6B55-2D5E-EDD2-22058A0E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E60D05-323C-CAD7-814D-0B854CCF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C884DD-AC53-CB49-828A-F21AB597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64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394F1-4EB7-CB01-01DB-FA316A65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06272F-7FD8-0D12-16EC-8F9E19D7A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CE2A1E-8D6A-0273-A7A1-CD17D628D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C0823-56E5-4900-5478-149CFB12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03A852-F071-73AC-E320-4981E7ED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91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7C4EDD-70DB-1756-8F52-68697D0F5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855A5C-70AA-B3F2-1CA6-98A584DC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47212-B28F-C3D3-B289-5C37CA1D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79E820-69D5-6176-9F05-DE07E22F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01223-07BA-7A14-F879-811A933A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9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7D5AB-C548-C625-774E-E073AE40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7C1727-01CF-C4CD-26E1-200A56F3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414B4C-590F-5498-3D41-6242D620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976CC-F85F-A506-BF73-1CA968D7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F328F5-C591-DB0E-87B7-8F181008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34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E4777-A8AA-6C8A-9DD2-260A443C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7CCD21-899E-0FA2-C680-E7DCA00CA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80149E-7384-19EB-D2C0-C61C40FC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05CA43-38CE-E602-4C65-ABBB0D94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30A931-9C28-7646-ED93-C980B37C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4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604CB-439A-0D71-AF1A-EE2AB5E7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183334-F094-19F3-92B8-8EFCB8942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B636E5-192A-AF6B-D28C-4E68A0230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8A0D27-3AF0-46F5-311E-240CB22F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B50F6C-B288-33D7-1270-0062F505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ABEE56-0F33-9039-F0F4-B5C16FDD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6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62EDD-6640-938A-B5C2-396EE700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B976EC-246D-8DA4-3E9E-753827BCF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FE45B0-5F01-5688-F2CA-DC03A15EA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5833F5-270A-A049-01AD-681AE46F9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576A9A-4E16-AEF7-C761-A29609F01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A4449A4-37DA-1B67-A909-6ADCD40F3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8532DBF-7159-0F0B-9A38-FE484061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0932F3-A9F6-A32B-67CF-5B07FEAC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23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F2486-C95F-65F3-0F97-159EB645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7395C5-25EF-91D5-0F75-E02E7199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A4C735-F39C-F08D-AAE6-27E17D5D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0E61ED-0604-B6E1-199C-F1206F4B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00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1C237-524D-6552-6167-E820A73F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25F87E-B904-89D5-604B-422CDB61D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4A6F6A-55D0-5F73-AF24-709AB49A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76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151AF-EEFC-81E6-0E81-CDB4B133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2DE1E-8275-DD1F-2EDE-8427844E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DF97F1-53DB-0C3D-1908-1DEA62686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C24618-F679-C4BD-6D85-71177A98E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6E1E2C-D353-C272-CBB6-DC74DA82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70CFF1-4C7F-05E5-2097-41AE1B34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22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F9D52-CDE4-AF79-FEF4-A4208162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1D02DDE-4195-C0B4-00DD-F572F2C14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1B33E7-D9E6-55F6-9817-EDDCCDB04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C377EA-7BD0-8721-EEDD-93692E63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2D85A8-480C-2A49-9B3C-AD5D46BC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D96046-C996-880C-0642-96275C57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48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3D4CF-BB3A-5028-C15B-11EF31C0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6FCBA8-8FE7-865A-26B1-FE8BB5CD6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4DDAB-969C-24BA-AEA7-372073261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6E7C00-4840-45E3-8F70-083DB7376914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3D3B5B-E23E-B941-5C34-C8DDC9E29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415AA9-5A59-E690-41FA-ED669E707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C0EF5-A0F6-48DA-A85C-8214DA467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48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EC439-D3E7-7F9C-7B82-A687A3DC5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140" y="1718744"/>
            <a:ext cx="9923720" cy="1707732"/>
          </a:xfrm>
        </p:spPr>
        <p:txBody>
          <a:bodyPr>
            <a:noAutofit/>
          </a:bodyPr>
          <a:lstStyle/>
          <a:p>
            <a:r>
              <a:rPr lang="ru-RU" sz="4000" b="1">
                <a:solidFill>
                  <a:schemeClr val="bg1">
                    <a:lumMod val="95000"/>
                  </a:schemeClr>
                </a:solidFill>
                <a:latin typeface="Roboto Black"/>
                <a:ea typeface="Roboto Black"/>
                <a:cs typeface="Roboto Black"/>
              </a:rPr>
              <a:t>Кейс "Мобильный ассистент" разработка мобильного приложения под ОС </a:t>
            </a:r>
            <a:r>
              <a:rPr lang="ru-RU" sz="4000" b="1" err="1">
                <a:solidFill>
                  <a:schemeClr val="bg1">
                    <a:lumMod val="95000"/>
                  </a:schemeClr>
                </a:solidFill>
                <a:latin typeface="Roboto Black"/>
                <a:ea typeface="Roboto Black"/>
                <a:cs typeface="Roboto Black"/>
              </a:rPr>
              <a:t>Android</a:t>
            </a:r>
            <a:r>
              <a:rPr lang="ru-RU" sz="4000" b="1">
                <a:solidFill>
                  <a:schemeClr val="bg1">
                    <a:lumMod val="95000"/>
                  </a:schemeClr>
                </a:solidFill>
                <a:latin typeface="Roboto Black"/>
                <a:ea typeface="Roboto Black"/>
                <a:cs typeface="Roboto Black"/>
              </a:rPr>
              <a:t> для распознавании речи</a:t>
            </a:r>
            <a:endParaRPr lang="ru-RU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 descr="Изображение выглядит как текст, Шрифт, Графика, графический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06A95311-7CA8-C409-E687-91BBD8364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9138" y="3819737"/>
            <a:ext cx="1556658" cy="18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A2566-92D1-14EB-F2D8-82960A56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864" y="242132"/>
            <a:ext cx="4806131" cy="56979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Состав команды</a:t>
            </a:r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96B1CAB-35F2-FEBE-F1ED-CD93B12FCC6E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7A3DE3C0-B633-5575-A68E-C70FB1DA2D72}"/>
              </a:ext>
            </a:extLst>
          </p:cNvPr>
          <p:cNvGrpSpPr/>
          <p:nvPr/>
        </p:nvGrpSpPr>
        <p:grpSpPr>
          <a:xfrm>
            <a:off x="727461" y="2290068"/>
            <a:ext cx="9138000" cy="774350"/>
            <a:chOff x="861578" y="1229704"/>
            <a:chExt cx="10524437" cy="702879"/>
          </a:xfrm>
        </p:grpSpPr>
        <p:sp>
          <p:nvSpPr>
            <p:cNvPr id="18" name="Подзаголовок 2">
              <a:extLst>
                <a:ext uri="{FF2B5EF4-FFF2-40B4-BE49-F238E27FC236}">
                  <a16:creationId xmlns:a16="http://schemas.microsoft.com/office/drawing/2014/main" id="{9B08A8C8-8B05-497D-690D-D5633D96A638}"/>
                </a:ext>
              </a:extLst>
            </p:cNvPr>
            <p:cNvSpPr txBox="1">
              <a:spLocks/>
            </p:cNvSpPr>
            <p:nvPr/>
          </p:nvSpPr>
          <p:spPr>
            <a:xfrm>
              <a:off x="2905544" y="1230086"/>
              <a:ext cx="1670670" cy="70249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ru-RU" sz="2000" err="1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 Medium"/>
                  <a:cs typeface="Roboto Medium"/>
                </a:rPr>
                <a:t>Цызов</a:t>
              </a:r>
              <a:r>
                <a:rPr lang="ru-RU" sz="200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 Medium"/>
                  <a:cs typeface="Roboto Medium"/>
                </a:rPr>
                <a:t> Владимир</a:t>
              </a:r>
              <a:endParaRPr lang="ru-RU">
                <a:solidFill>
                  <a:schemeClr val="bg1">
                    <a:lumMod val="95000"/>
                  </a:schemeClr>
                </a:solidFill>
                <a:latin typeface="Roboto"/>
                <a:ea typeface="Roboto Medium"/>
                <a:cs typeface="Roboto Medium"/>
              </a:endParaRPr>
            </a:p>
          </p:txBody>
        </p:sp>
        <p:sp>
          <p:nvSpPr>
            <p:cNvPr id="19" name="Подзаголовок 2">
              <a:extLst>
                <a:ext uri="{FF2B5EF4-FFF2-40B4-BE49-F238E27FC236}">
                  <a16:creationId xmlns:a16="http://schemas.microsoft.com/office/drawing/2014/main" id="{3EB67672-736C-38CB-A00A-796FDCCA05D9}"/>
                </a:ext>
              </a:extLst>
            </p:cNvPr>
            <p:cNvSpPr txBox="1">
              <a:spLocks/>
            </p:cNvSpPr>
            <p:nvPr/>
          </p:nvSpPr>
          <p:spPr>
            <a:xfrm>
              <a:off x="5048550" y="1232463"/>
              <a:ext cx="1650136" cy="66968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ru-RU" sz="200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</a:rPr>
                <a:t>Даниил Сапронов</a:t>
              </a:r>
              <a:endParaRPr lang="ru-RU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Подзаголовок 2">
              <a:extLst>
                <a:ext uri="{FF2B5EF4-FFF2-40B4-BE49-F238E27FC236}">
                  <a16:creationId xmlns:a16="http://schemas.microsoft.com/office/drawing/2014/main" id="{3A5869C8-D558-88F9-62E0-C6914EDA5BF3}"/>
                </a:ext>
              </a:extLst>
            </p:cNvPr>
            <p:cNvSpPr txBox="1">
              <a:spLocks/>
            </p:cNvSpPr>
            <p:nvPr/>
          </p:nvSpPr>
          <p:spPr>
            <a:xfrm>
              <a:off x="6755467" y="1229707"/>
              <a:ext cx="1946872" cy="67605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ru-RU" sz="200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</a:rPr>
                <a:t>Роман Колесников</a:t>
              </a:r>
              <a:endParaRPr lang="ru-RU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Подзаголовок 2">
              <a:extLst>
                <a:ext uri="{FF2B5EF4-FFF2-40B4-BE49-F238E27FC236}">
                  <a16:creationId xmlns:a16="http://schemas.microsoft.com/office/drawing/2014/main" id="{8E451BAD-7F1A-27C9-C1A6-638675501DDF}"/>
                </a:ext>
              </a:extLst>
            </p:cNvPr>
            <p:cNvSpPr txBox="1">
              <a:spLocks/>
            </p:cNvSpPr>
            <p:nvPr/>
          </p:nvSpPr>
          <p:spPr>
            <a:xfrm>
              <a:off x="8899474" y="1229704"/>
              <a:ext cx="2486541" cy="5922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ru-RU" sz="200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</a:rPr>
                <a:t>Антон Михайличенко</a:t>
              </a:r>
              <a:endParaRPr lang="ru-RU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34FFD1-465D-E130-9241-E14298888EB6}"/>
                </a:ext>
              </a:extLst>
            </p:cNvPr>
            <p:cNvSpPr txBox="1"/>
            <p:nvPr/>
          </p:nvSpPr>
          <p:spPr>
            <a:xfrm>
              <a:off x="945265" y="1230945"/>
              <a:ext cx="1444290" cy="64254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indent="0" algn="ctr">
                <a:buNone/>
              </a:pPr>
              <a:r>
                <a:rPr lang="ru-RU" sz="200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 Medium"/>
                  <a:cs typeface="Roboto"/>
                </a:rPr>
                <a:t>Егор Холкин</a:t>
              </a:r>
              <a:endParaRPr lang="ru-RU">
                <a:solidFill>
                  <a:schemeClr val="bg1">
                    <a:lumMod val="95000"/>
                  </a:schemeClr>
                </a:solidFill>
                <a:latin typeface="Roboto"/>
                <a:ea typeface="Roboto Medium"/>
                <a:cs typeface="Roboto"/>
              </a:endParaRP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6763681-0804-D493-0E2E-17A2250B72AF}"/>
                </a:ext>
              </a:extLst>
            </p:cNvPr>
            <p:cNvCxnSpPr/>
            <p:nvPr/>
          </p:nvCxnSpPr>
          <p:spPr>
            <a:xfrm>
              <a:off x="861578" y="1831534"/>
              <a:ext cx="16601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CFDE3E6-EFC9-3607-3D2D-A3CF04DC2788}"/>
                </a:ext>
              </a:extLst>
            </p:cNvPr>
            <p:cNvCxnSpPr/>
            <p:nvPr/>
          </p:nvCxnSpPr>
          <p:spPr>
            <a:xfrm>
              <a:off x="5040201" y="1831128"/>
              <a:ext cx="16601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46D08A2-2FD1-8D07-F7CD-A8AE4E255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8546" y="1828224"/>
              <a:ext cx="1650135" cy="15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BBEAE0BB-08B0-2F58-0F86-C175867DD8FA}"/>
                </a:ext>
              </a:extLst>
            </p:cNvPr>
            <p:cNvCxnSpPr>
              <a:cxnSpLocks/>
            </p:cNvCxnSpPr>
            <p:nvPr/>
          </p:nvCxnSpPr>
          <p:spPr>
            <a:xfrm>
              <a:off x="9134742" y="1828223"/>
              <a:ext cx="20116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32FAE3E7-4827-8AC3-FF7D-4712A94FAF13}"/>
              </a:ext>
            </a:extLst>
          </p:cNvPr>
          <p:cNvGrpSpPr/>
          <p:nvPr/>
        </p:nvGrpSpPr>
        <p:grpSpPr>
          <a:xfrm>
            <a:off x="1022356" y="1263536"/>
            <a:ext cx="8116946" cy="865156"/>
            <a:chOff x="1528781" y="892420"/>
            <a:chExt cx="9017852" cy="899028"/>
          </a:xfrm>
        </p:grpSpPr>
        <p:sp>
          <p:nvSpPr>
            <p:cNvPr id="65" name="Капля 64">
              <a:extLst>
                <a:ext uri="{FF2B5EF4-FFF2-40B4-BE49-F238E27FC236}">
                  <a16:creationId xmlns:a16="http://schemas.microsoft.com/office/drawing/2014/main" id="{E9ECE734-6654-5101-8346-A71AAAAEF847}"/>
                </a:ext>
              </a:extLst>
            </p:cNvPr>
            <p:cNvSpPr/>
            <p:nvPr/>
          </p:nvSpPr>
          <p:spPr>
            <a:xfrm>
              <a:off x="1528781" y="892420"/>
              <a:ext cx="857785" cy="885177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Капля 67">
              <a:extLst>
                <a:ext uri="{FF2B5EF4-FFF2-40B4-BE49-F238E27FC236}">
                  <a16:creationId xmlns:a16="http://schemas.microsoft.com/office/drawing/2014/main" id="{BC8C0EDE-9C37-B020-6BD7-78646FDEB724}"/>
                </a:ext>
              </a:extLst>
            </p:cNvPr>
            <p:cNvSpPr/>
            <p:nvPr/>
          </p:nvSpPr>
          <p:spPr>
            <a:xfrm>
              <a:off x="3512805" y="906271"/>
              <a:ext cx="857785" cy="885177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Капля 68">
              <a:extLst>
                <a:ext uri="{FF2B5EF4-FFF2-40B4-BE49-F238E27FC236}">
                  <a16:creationId xmlns:a16="http://schemas.microsoft.com/office/drawing/2014/main" id="{60F3AA69-70D3-9672-7A48-6F5DD4888F47}"/>
                </a:ext>
              </a:extLst>
            </p:cNvPr>
            <p:cNvSpPr/>
            <p:nvPr/>
          </p:nvSpPr>
          <p:spPr>
            <a:xfrm>
              <a:off x="5463791" y="906271"/>
              <a:ext cx="857785" cy="885177"/>
            </a:xfrm>
            <a:prstGeom prst="teardrop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Капля 71">
              <a:extLst>
                <a:ext uri="{FF2B5EF4-FFF2-40B4-BE49-F238E27FC236}">
                  <a16:creationId xmlns:a16="http://schemas.microsoft.com/office/drawing/2014/main" id="{BC40DFA7-4A46-F478-1963-BDB8DD767793}"/>
                </a:ext>
              </a:extLst>
            </p:cNvPr>
            <p:cNvSpPr/>
            <p:nvPr/>
          </p:nvSpPr>
          <p:spPr>
            <a:xfrm>
              <a:off x="7506100" y="906271"/>
              <a:ext cx="857785" cy="885177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Капля 72">
              <a:extLst>
                <a:ext uri="{FF2B5EF4-FFF2-40B4-BE49-F238E27FC236}">
                  <a16:creationId xmlns:a16="http://schemas.microsoft.com/office/drawing/2014/main" id="{BD77438F-ED5F-6703-90AA-55919193BC12}"/>
                </a:ext>
              </a:extLst>
            </p:cNvPr>
            <p:cNvSpPr/>
            <p:nvPr/>
          </p:nvSpPr>
          <p:spPr>
            <a:xfrm>
              <a:off x="9688848" y="906270"/>
              <a:ext cx="857785" cy="885177"/>
            </a:xfrm>
            <a:prstGeom prst="teardrop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84DBD35-4083-2F25-F14F-58BDFA2B2AAC}"/>
              </a:ext>
            </a:extLst>
          </p:cNvPr>
          <p:cNvSpPr txBox="1"/>
          <p:nvPr/>
        </p:nvSpPr>
        <p:spPr>
          <a:xfrm>
            <a:off x="9846744" y="2288022"/>
            <a:ext cx="19003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>
                <a:solidFill>
                  <a:srgbClr val="F2F2F2"/>
                </a:solidFill>
                <a:latin typeface="Roboto"/>
                <a:ea typeface="Roboto"/>
                <a:cs typeface="Roboto"/>
              </a:rPr>
              <a:t>Сергей Товмасян</a:t>
            </a:r>
            <a:endParaRPr lang="ru-RU" sz="2000" u="sng">
              <a:solidFill>
                <a:srgbClr val="F2F2F2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FF1E971-6977-D32F-4A67-0AB63692D73C}"/>
              </a:ext>
            </a:extLst>
          </p:cNvPr>
          <p:cNvCxnSpPr>
            <a:cxnSpLocks/>
          </p:cNvCxnSpPr>
          <p:nvPr/>
        </p:nvCxnSpPr>
        <p:spPr>
          <a:xfrm>
            <a:off x="9935093" y="2951345"/>
            <a:ext cx="1744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FFF1C1-0045-12CC-A10B-76BC8791D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258" y="153173"/>
            <a:ext cx="678117" cy="771445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0740633-9886-5934-BE2A-119C4776E3DA}"/>
              </a:ext>
            </a:extLst>
          </p:cNvPr>
          <p:cNvCxnSpPr/>
          <p:nvPr/>
        </p:nvCxnSpPr>
        <p:spPr>
          <a:xfrm>
            <a:off x="2566378" y="2951182"/>
            <a:ext cx="14414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9F94D4-43EE-AAC1-94A1-2CA43E30D751}"/>
              </a:ext>
            </a:extLst>
          </p:cNvPr>
          <p:cNvSpPr txBox="1"/>
          <p:nvPr/>
        </p:nvSpPr>
        <p:spPr>
          <a:xfrm>
            <a:off x="788393" y="3176485"/>
            <a:ext cx="17744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600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Backend</a:t>
            </a:r>
            <a:endParaRPr lang="ru-RU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Создание </a:t>
            </a:r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API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Teamlead</a:t>
            </a:r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7EB22-8B6B-CB53-7F03-16AFEA7DC129}"/>
              </a:ext>
            </a:extLst>
          </p:cNvPr>
          <p:cNvSpPr txBox="1"/>
          <p:nvPr/>
        </p:nvSpPr>
        <p:spPr>
          <a:xfrm>
            <a:off x="2564135" y="3176485"/>
            <a:ext cx="17744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600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Backend</a:t>
            </a:r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Создание </a:t>
            </a:r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API</a:t>
            </a:r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F0C72E-8320-8A77-8FF8-DCA96E84A41C}"/>
              </a:ext>
            </a:extLst>
          </p:cNvPr>
          <p:cNvSpPr txBox="1"/>
          <p:nvPr/>
        </p:nvSpPr>
        <p:spPr>
          <a:xfrm>
            <a:off x="4357075" y="3176485"/>
            <a:ext cx="173785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ru-RU" sz="1600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Frontend</a:t>
            </a:r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,Sans-Serif"/>
              <a:buChar char="•"/>
            </a:pPr>
            <a:r>
              <a:rPr lang="ru-RU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Создание презентации</a:t>
            </a: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,Sans-Serif"/>
              <a:buChar char="•"/>
            </a:pPr>
            <a:r>
              <a:rPr lang="ru-RU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Разработка дизайна в </a:t>
            </a:r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Figma</a:t>
            </a:r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022000-3188-7593-2A81-9C4B30122238}"/>
              </a:ext>
            </a:extLst>
          </p:cNvPr>
          <p:cNvSpPr txBox="1"/>
          <p:nvPr/>
        </p:nvSpPr>
        <p:spPr>
          <a:xfrm>
            <a:off x="6096228" y="3176485"/>
            <a:ext cx="17378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600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Frontend</a:t>
            </a:r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Создание презентации</a:t>
            </a: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Разработка дизайна в </a:t>
            </a:r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Figma</a:t>
            </a:r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9140B-54B2-2E55-2A53-8E4D697DE512}"/>
              </a:ext>
            </a:extLst>
          </p:cNvPr>
          <p:cNvSpPr txBox="1"/>
          <p:nvPr/>
        </p:nvSpPr>
        <p:spPr>
          <a:xfrm>
            <a:off x="7987780" y="3176485"/>
            <a:ext cx="18589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Frontend/ </a:t>
            </a:r>
            <a:r>
              <a:rPr lang="ru-RU" sz="1600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Backend</a:t>
            </a:r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Создание </a:t>
            </a:r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API</a:t>
            </a:r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8BDA1-F756-E6E0-2EAA-CD3624803124}"/>
              </a:ext>
            </a:extLst>
          </p:cNvPr>
          <p:cNvSpPr txBox="1"/>
          <p:nvPr/>
        </p:nvSpPr>
        <p:spPr>
          <a:xfrm>
            <a:off x="10049662" y="3176484"/>
            <a:ext cx="172910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600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Frontend</a:t>
            </a:r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Создание презентации</a:t>
            </a: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Разработка дизайна в </a:t>
            </a:r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Figma</a:t>
            </a:r>
            <a:endParaRPr lang="ru-RU" sz="16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26" name="Рисунок 25" descr="Изображение выглядит как человек, Человеческое лицо, снимок экрана, бровь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6C8E3D0-4C0A-2553-477D-1987F2821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6879" y="1264045"/>
            <a:ext cx="842760" cy="8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0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2F0D7-50AB-D69F-3371-EE296FB87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7FED5-B3E3-0860-34A0-38CA39F3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65102"/>
            <a:ext cx="11160124" cy="9404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000" b="1" i="0">
                <a:solidFill>
                  <a:srgbClr val="F8FAFF"/>
                </a:solidFill>
                <a:effectLst/>
                <a:latin typeface="Roboto Black"/>
                <a:ea typeface="Roboto Black"/>
                <a:cs typeface="Roboto Black"/>
              </a:rPr>
              <a:t>Описание и демонстрация </a:t>
            </a:r>
            <a:r>
              <a:rPr lang="ru-RU" sz="4000" b="1">
                <a:solidFill>
                  <a:srgbClr val="F8FAFF"/>
                </a:solidFill>
                <a:latin typeface="Roboto Black"/>
                <a:ea typeface="Roboto Black"/>
                <a:cs typeface="Roboto Black"/>
              </a:rPr>
              <a:t>работы</a:t>
            </a:r>
            <a:endParaRPr lang="ru-RU" sz="400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25BDDB4-9C18-3580-82A2-F15FE78F04C0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 descr="Изображение выглядит как текст, Шрифт, Графика, графический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FD11680-CEF7-D272-2DB0-6EC2F54B9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58" y="153173"/>
            <a:ext cx="678117" cy="77144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D5FCDD9-FCA5-5E1E-D8EB-907BC77C4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3" y="1572582"/>
            <a:ext cx="1878910" cy="420077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F7AD4D2-40A4-99F8-A11C-286233611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98" y="1572581"/>
            <a:ext cx="2114261" cy="4200777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3ABDA2D-5430-6F09-162A-466FBBDFC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154" y="1572582"/>
            <a:ext cx="1876736" cy="4200777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3B44C60-F12B-DEB4-2B06-29A96D12D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59" y="1572583"/>
            <a:ext cx="1834485" cy="420077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программное обеспечение, Операционная систе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239AF90-403C-9A63-9563-35D04CBDAF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639" y="1572583"/>
            <a:ext cx="1884279" cy="42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39880-87DB-252A-4B64-39EEF258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FB863-EA1A-216E-A83E-E86BCA53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389" y="286614"/>
            <a:ext cx="7535432" cy="57664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4000" b="1" i="0">
                <a:solidFill>
                  <a:srgbClr val="F8FAFF"/>
                </a:solidFill>
                <a:effectLst/>
                <a:latin typeface="Roboto Black"/>
                <a:ea typeface="Roboto Black"/>
                <a:cs typeface="Roboto Black"/>
              </a:rPr>
              <a:t>Технологии и инструменты</a:t>
            </a:r>
            <a:endParaRPr lang="ru-RU" sz="400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D003393-4E94-4495-40FC-3E2EAC54FA4A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8D3B1A-9934-C196-050D-9B9211C777D1}"/>
              </a:ext>
            </a:extLst>
          </p:cNvPr>
          <p:cNvSpPr txBox="1"/>
          <p:nvPr/>
        </p:nvSpPr>
        <p:spPr>
          <a:xfrm>
            <a:off x="1016001" y="1902662"/>
            <a:ext cx="630640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Мы использовали данный стек:</a:t>
            </a:r>
          </a:p>
          <a:p>
            <a:pPr>
              <a:buFont typeface="Arial"/>
              <a:buChar char="•"/>
            </a:pPr>
            <a:r>
              <a:rPr lang="ru-RU" sz="2400" dirty="0">
                <a:solidFill>
                  <a:schemeClr val="bg1"/>
                </a:solidFill>
                <a:latin typeface="Roboto"/>
                <a:ea typeface="+mn-lt"/>
                <a:cs typeface="+mn-lt"/>
              </a:rPr>
              <a:t>ASR: </a:t>
            </a:r>
            <a:r>
              <a:rPr lang="ru-RU" sz="2400" dirty="0" err="1">
                <a:solidFill>
                  <a:schemeClr val="bg1"/>
                </a:solidFill>
                <a:latin typeface="Roboto"/>
                <a:ea typeface="+mn-lt"/>
                <a:cs typeface="+mn-lt"/>
              </a:rPr>
              <a:t>Whisper</a:t>
            </a:r>
            <a:endParaRPr lang="ru-RU" sz="2400" dirty="0">
              <a:solidFill>
                <a:schemeClr val="bg1"/>
              </a:solidFill>
              <a:latin typeface="Roboto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400" dirty="0">
                <a:solidFill>
                  <a:schemeClr val="bg1"/>
                </a:solidFill>
                <a:latin typeface="Roboto"/>
                <a:ea typeface="+mn-lt"/>
                <a:cs typeface="+mn-lt"/>
              </a:rPr>
              <a:t>Дизайн: </a:t>
            </a:r>
            <a:r>
              <a:rPr lang="ru-RU" sz="2400" dirty="0" err="1">
                <a:solidFill>
                  <a:schemeClr val="bg1"/>
                </a:solidFill>
                <a:latin typeface="Roboto"/>
                <a:ea typeface="+mn-lt"/>
                <a:cs typeface="+mn-lt"/>
              </a:rPr>
              <a:t>Figma</a:t>
            </a:r>
            <a:r>
              <a:rPr lang="ru-RU" sz="2400" dirty="0">
                <a:solidFill>
                  <a:schemeClr val="bg1"/>
                </a:solidFill>
                <a:latin typeface="Roboto"/>
                <a:ea typeface="+mn-lt"/>
                <a:cs typeface="+mn-lt"/>
              </a:rPr>
              <a:t> </a:t>
            </a:r>
            <a:endParaRPr lang="ru-RU" sz="24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>
              <a:buFont typeface="Arial"/>
              <a:buChar char="•"/>
            </a:pPr>
            <a:r>
              <a:rPr lang="ru-RU" sz="2400" dirty="0">
                <a:solidFill>
                  <a:schemeClr val="bg1"/>
                </a:solidFill>
                <a:latin typeface="Roboto"/>
                <a:ea typeface="+mn-lt"/>
                <a:cs typeface="+mn-lt"/>
              </a:rPr>
              <a:t>Бэкенд/</a:t>
            </a:r>
            <a:r>
              <a:rPr lang="ru-RU" sz="2400" dirty="0" err="1">
                <a:solidFill>
                  <a:schemeClr val="bg1"/>
                </a:solidFill>
                <a:latin typeface="Roboto"/>
                <a:ea typeface="+mn-lt"/>
                <a:cs typeface="+mn-lt"/>
              </a:rPr>
              <a:t>Фронтэнд</a:t>
            </a:r>
            <a:r>
              <a:rPr lang="ru-RU" sz="2400" dirty="0">
                <a:solidFill>
                  <a:schemeClr val="bg1"/>
                </a:solidFill>
                <a:latin typeface="Roboto"/>
                <a:ea typeface="+mn-lt"/>
                <a:cs typeface="+mn-lt"/>
              </a:rPr>
              <a:t>: </a:t>
            </a:r>
            <a:r>
              <a:rPr lang="ru-RU" sz="2400" dirty="0" err="1">
                <a:solidFill>
                  <a:schemeClr val="bg1"/>
                </a:solidFill>
                <a:latin typeface="Roboto"/>
                <a:ea typeface="+mn-lt"/>
                <a:cs typeface="+mn-lt"/>
              </a:rPr>
              <a:t>Flutter</a:t>
            </a:r>
            <a:r>
              <a:rPr lang="ru-RU" sz="2400" dirty="0">
                <a:solidFill>
                  <a:schemeClr val="bg1"/>
                </a:solidFill>
                <a:latin typeface="Roboto"/>
                <a:ea typeface="+mn-lt"/>
                <a:cs typeface="+mn-lt"/>
              </a:rPr>
              <a:t>/</a:t>
            </a:r>
            <a:r>
              <a:rPr lang="ru-RU" sz="2400" dirty="0" err="1">
                <a:solidFill>
                  <a:schemeClr val="bg1"/>
                </a:solidFill>
                <a:latin typeface="Roboto"/>
                <a:ea typeface="+mn-lt"/>
                <a:cs typeface="+mn-lt"/>
              </a:rPr>
              <a:t>Dart</a:t>
            </a:r>
            <a:endParaRPr lang="ru-RU" sz="2400" dirty="0">
              <a:solidFill>
                <a:schemeClr val="bg1"/>
              </a:solidFill>
              <a:latin typeface="Roboto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400" dirty="0">
                <a:solidFill>
                  <a:schemeClr val="bg1"/>
                </a:solidFill>
                <a:latin typeface="Roboto"/>
                <a:ea typeface="+mn-lt"/>
                <a:cs typeface="+mn-lt"/>
              </a:rPr>
              <a:t>IDE: Visual Studio Code </a:t>
            </a:r>
            <a:endParaRPr lang="ru-RU" sz="24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>
              <a:buFont typeface="Arial"/>
              <a:buChar char="•"/>
            </a:pPr>
            <a:r>
              <a:rPr lang="ru-RU" sz="2400" dirty="0">
                <a:solidFill>
                  <a:schemeClr val="bg1"/>
                </a:solidFill>
                <a:latin typeface="Roboto"/>
                <a:ea typeface="+mn-lt"/>
                <a:cs typeface="+mn-lt"/>
              </a:rPr>
              <a:t>Облачная инфраструктура: Google </a:t>
            </a:r>
            <a:r>
              <a:rPr lang="ru-RU" sz="2400" dirty="0" err="1">
                <a:solidFill>
                  <a:schemeClr val="bg1"/>
                </a:solidFill>
                <a:latin typeface="Roboto"/>
                <a:ea typeface="+mn-lt"/>
                <a:cs typeface="+mn-lt"/>
              </a:rPr>
              <a:t>Cloud</a:t>
            </a:r>
            <a:endParaRPr lang="ru-RU" sz="2400" dirty="0">
              <a:solidFill>
                <a:schemeClr val="bg1"/>
              </a:solidFill>
              <a:latin typeface="Roboto"/>
              <a:ea typeface="+mn-lt"/>
              <a:cs typeface="+mn-lt"/>
            </a:endParaRPr>
          </a:p>
          <a:p>
            <a:endParaRPr lang="ru-RU" sz="240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7" name="Рисунок 6" descr="Изображение выглядит как текст, Шрифт, Графика, графический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8EB1AA4-502E-8025-0BBC-C7E272392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58" y="153173"/>
            <a:ext cx="678117" cy="771445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Шрифт, Графика, логотип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78315CD-A689-4964-AF2B-E3BBCF16A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974" y="5105325"/>
            <a:ext cx="954742" cy="1132916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Шрифт, снимок экрана, Цвет электрик, текст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89EA99E-10A3-1FFE-1195-FFD8C02CA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474" y="4695058"/>
            <a:ext cx="1811990" cy="1816473"/>
          </a:xfrm>
          <a:prstGeom prst="rect">
            <a:avLst/>
          </a:prstGeom>
        </p:spPr>
      </p:pic>
      <p:pic>
        <p:nvPicPr>
          <p:cNvPr id="33" name="Рисунок 32" descr="Изображение выглядит как Графика, символ, Шрифт, типограф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A06A742-98EE-47D1-0E45-EE90B211E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109" y="5104203"/>
            <a:ext cx="1099298" cy="1090333"/>
          </a:xfrm>
          <a:prstGeom prst="rect">
            <a:avLst/>
          </a:prstGeom>
        </p:spPr>
      </p:pic>
      <p:pic>
        <p:nvPicPr>
          <p:cNvPr id="34" name="Рисунок 33" descr="Изображение выглядит как крюк, типограф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EE9F92B-2B02-74C7-64DD-D4E2D11E1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744" y="5059381"/>
            <a:ext cx="1099298" cy="1090333"/>
          </a:xfrm>
          <a:prstGeom prst="rect">
            <a:avLst/>
          </a:prstGeom>
        </p:spPr>
      </p:pic>
      <p:sp>
        <p:nvSpPr>
          <p:cNvPr id="44" name="Стрелка: вправо 43">
            <a:extLst>
              <a:ext uri="{FF2B5EF4-FFF2-40B4-BE49-F238E27FC236}">
                <a16:creationId xmlns:a16="http://schemas.microsoft.com/office/drawing/2014/main" id="{3EE1FFCF-5E21-0A3D-588A-4B2AE94AA9F0}"/>
              </a:ext>
            </a:extLst>
          </p:cNvPr>
          <p:cNvSpPr/>
          <p:nvPr/>
        </p:nvSpPr>
        <p:spPr>
          <a:xfrm>
            <a:off x="2423832" y="5603296"/>
            <a:ext cx="1213779" cy="247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трелка: вправо 44">
            <a:extLst>
              <a:ext uri="{FF2B5EF4-FFF2-40B4-BE49-F238E27FC236}">
                <a16:creationId xmlns:a16="http://schemas.microsoft.com/office/drawing/2014/main" id="{F592CF5A-2791-DDCF-8EAB-5F325964A5AA}"/>
              </a:ext>
            </a:extLst>
          </p:cNvPr>
          <p:cNvSpPr/>
          <p:nvPr/>
        </p:nvSpPr>
        <p:spPr>
          <a:xfrm>
            <a:off x="5014631" y="5603295"/>
            <a:ext cx="1034485" cy="247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2088D986-26D8-B6E5-2E3B-8C73D003CEAB}"/>
              </a:ext>
            </a:extLst>
          </p:cNvPr>
          <p:cNvSpPr/>
          <p:nvPr/>
        </p:nvSpPr>
        <p:spPr>
          <a:xfrm>
            <a:off x="7496400" y="5599166"/>
            <a:ext cx="1034485" cy="247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71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89550-494F-26E8-60C5-3AEFA227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A8AC5-73A2-322A-F652-01C7543B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65102"/>
            <a:ext cx="11160125" cy="9404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000" b="1" i="0">
                <a:solidFill>
                  <a:srgbClr val="F8FAFF"/>
                </a:solidFill>
                <a:effectLst/>
                <a:latin typeface="Roboto Black"/>
                <a:ea typeface="Roboto Black"/>
                <a:cs typeface="Roboto Black"/>
              </a:rPr>
              <a:t>Результаты и перспективы</a:t>
            </a:r>
            <a:endParaRPr lang="ru-RU" sz="4000">
              <a:latin typeface="Roboto Black"/>
              <a:ea typeface="Roboto Black"/>
              <a:cs typeface="Roboto Black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96DC863-470F-DC02-63BF-8B82E2C7FF00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348817A-ABA7-567A-AA11-B9D5A003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solidFill>
                  <a:schemeClr val="bg1"/>
                </a:solidFill>
                <a:latin typeface="Roboto"/>
                <a:ea typeface="+mn-lt"/>
                <a:cs typeface="+mn-lt"/>
              </a:rPr>
              <a:t>Разработка мобильного ассистента позволила значительно упростить процесс анализа медиаконтента. В перспективе планируется расширение функциональности приложения за счет внедрения технологий машинного обучения для более точной идентификации ключевых моментов и автоматической генерации субтитров и кратких аннотаций.</a:t>
            </a:r>
            <a:endParaRPr lang="ru-RU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endParaRPr lang="ru-RU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" name="Рисунок 3" descr="Изображение выглядит как текст, Шрифт, Графика, графический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87E9E50-C80D-0CBE-AB68-D4723708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58" y="153173"/>
            <a:ext cx="678117" cy="7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7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C76E-1C1E-F5A2-7183-5B7FC0A0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B395D-B50B-6ACB-22E8-4636C752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65102"/>
            <a:ext cx="11160125" cy="9404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000" b="1" i="0">
                <a:solidFill>
                  <a:srgbClr val="F8FAFF"/>
                </a:solidFill>
                <a:effectLst/>
                <a:latin typeface="Roboto Black"/>
                <a:ea typeface="Roboto Black"/>
                <a:cs typeface="Roboto Black"/>
              </a:rPr>
              <a:t>Заключение</a:t>
            </a:r>
            <a:endParaRPr lang="ru-RU" sz="4000">
              <a:latin typeface="Roboto Black"/>
              <a:ea typeface="Roboto Black"/>
              <a:cs typeface="Roboto Black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8DAC814-2F68-BE36-58A3-EA262EE33D62}"/>
              </a:ext>
            </a:extLst>
          </p:cNvPr>
          <p:cNvCxnSpPr>
            <a:cxnSpLocks/>
          </p:cNvCxnSpPr>
          <p:nvPr/>
        </p:nvCxnSpPr>
        <p:spPr>
          <a:xfrm>
            <a:off x="1019536" y="818842"/>
            <a:ext cx="106565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 descr="Изображение выглядит как текст, мультфильм, снимок экрана, Графика&#10;&#10;AI-generated content may be incorrect.">
            <a:extLst>
              <a:ext uri="{FF2B5EF4-FFF2-40B4-BE49-F238E27FC236}">
                <a16:creationId xmlns:a16="http://schemas.microsoft.com/office/drawing/2014/main" id="{690A3A52-CA24-6645-7926-CD83C2EF7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51" y="2019299"/>
            <a:ext cx="2803990" cy="3270861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Шрифт, Графика, графический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B65533A-5B4E-0C4D-7E44-D80E53F38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58" y="153173"/>
            <a:ext cx="678117" cy="771445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Графика, Шрифт, графический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01EF828-66D2-4E76-4FF0-DA065B827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047" y="2022593"/>
            <a:ext cx="2683683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693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137</Words>
  <Application>Microsoft Office PowerPoint</Application>
  <PresentationFormat>Широкоэкранный</PresentationFormat>
  <Paragraphs>36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Arial,Sans-Serif</vt:lpstr>
      <vt:lpstr>Roboto</vt:lpstr>
      <vt:lpstr>Roboto Black</vt:lpstr>
      <vt:lpstr>Тема Office</vt:lpstr>
      <vt:lpstr>Кейс "Мобильный ассистент" разработка мобильного приложения под ОС Android для распознавании речи</vt:lpstr>
      <vt:lpstr>Состав команды</vt:lpstr>
      <vt:lpstr>Описание и демонстрация работы</vt:lpstr>
      <vt:lpstr>Технологии и инструменты</vt:lpstr>
      <vt:lpstr>Результаты и перспективы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Вова Цызов</dc:creator>
  <cp:lastModifiedBy>Олег Горнастаев</cp:lastModifiedBy>
  <cp:revision>4</cp:revision>
  <dcterms:created xsi:type="dcterms:W3CDTF">2025-02-28T12:44:29Z</dcterms:created>
  <dcterms:modified xsi:type="dcterms:W3CDTF">2025-04-06T08:52:33Z</dcterms:modified>
</cp:coreProperties>
</file>